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"/>
  </p:notesMasterIdLst>
  <p:sldIdLst>
    <p:sldId id="1190" r:id="rId3"/>
    <p:sldId id="1192" r:id="rId5"/>
    <p:sldId id="1193" r:id="rId6"/>
    <p:sldId id="1183" r:id="rId7"/>
    <p:sldId id="1195" r:id="rId8"/>
  </p:sldIdLst>
  <p:sldSz cx="6858000" cy="5143500"/>
  <p:notesSz cx="6858000" cy="9144000"/>
  <p:custDataLst>
    <p:tags r:id="rId1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DF48292F-83BF-4A8F-A97A-008348F8CA23}">
          <p14:sldIdLst>
            <p14:sldId id="1190"/>
            <p14:sldId id="1192"/>
            <p14:sldId id="1193"/>
            <p14:sldId id="1183"/>
            <p14:sldId id="11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01" userDrawn="1">
          <p15:clr>
            <a:srgbClr val="A4A3A4"/>
          </p15:clr>
        </p15:guide>
        <p15:guide id="2" pos="2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44"/>
    <a:srgbClr val="CE57C1"/>
    <a:srgbClr val="7030A0"/>
    <a:srgbClr val="0000FE"/>
    <a:srgbClr val="A2E6E3"/>
    <a:srgbClr val="FAE438"/>
    <a:srgbClr val="C955BE"/>
    <a:srgbClr val="ADC20E"/>
    <a:srgbClr val="FF0000"/>
    <a:srgbClr val="0005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9"/>
    <p:restoredTop sz="68070" autoAdjust="0"/>
  </p:normalViewPr>
  <p:slideViewPr>
    <p:cSldViewPr snapToGrid="0" showGuides="1">
      <p:cViewPr varScale="1">
        <p:scale>
          <a:sx n="171" d="100"/>
          <a:sy n="171" d="100"/>
        </p:scale>
        <p:origin x="1152" y="168"/>
      </p:cViewPr>
      <p:guideLst>
        <p:guide orient="horz" pos="1501"/>
        <p:guide pos="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8.xml"/><Relationship Id="rId14" Type="http://schemas.openxmlformats.org/officeDocument/2006/relationships/customXml" Target="../customXml/item3.xml"/><Relationship Id="rId13" Type="http://schemas.openxmlformats.org/officeDocument/2006/relationships/customXml" Target="../customXml/item2.xml"/><Relationship Id="rId12" Type="http://schemas.openxmlformats.org/officeDocument/2006/relationships/customXml" Target="../customXml/item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BADF8-166D-464F-9CD6-EB1A92ACA0C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597822"/>
            <a:ext cx="5829300" cy="1102519"/>
          </a:xfrm>
        </p:spPr>
        <p:txBody>
          <a:bodyPr/>
          <a:lstStyle>
            <a:lvl1pPr>
              <a:defRPr>
                <a:solidFill>
                  <a:srgbClr val="00004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2914650"/>
            <a:ext cx="48006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F79C-A8ED-3441-ABB2-CD0CD8B3438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826F5-8CCE-614A-80B6-A13D65FBE20A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05979"/>
            <a:ext cx="154305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05979"/>
            <a:ext cx="451485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681-C160-A243-877F-CBE0A1395DB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01413-E032-9E42-9E28-9DF2E76081BA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3305176"/>
            <a:ext cx="5829300" cy="1021556"/>
          </a:xfrm>
        </p:spPr>
        <p:txBody>
          <a:bodyPr anchor="t"/>
          <a:lstStyle>
            <a:lvl1pPr algn="l">
              <a:defRPr sz="2250" b="1" cap="all">
                <a:solidFill>
                  <a:srgbClr val="00004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180035"/>
            <a:ext cx="5829300" cy="112514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D6343-CC55-B54E-B10B-0AA4AA701BB2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3028950" cy="3394472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5"/>
            </a:lvl4pPr>
            <a:lvl5pPr>
              <a:defRPr sz="1015"/>
            </a:lvl5pPr>
            <a:lvl6pPr>
              <a:defRPr sz="1015"/>
            </a:lvl6pPr>
            <a:lvl7pPr>
              <a:defRPr sz="1015"/>
            </a:lvl7pPr>
            <a:lvl8pPr>
              <a:defRPr sz="1015"/>
            </a:lvl8pPr>
            <a:lvl9pPr>
              <a:defRPr sz="101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200151"/>
            <a:ext cx="3028950" cy="3394472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5"/>
            </a:lvl4pPr>
            <a:lvl5pPr>
              <a:defRPr sz="1015"/>
            </a:lvl5pPr>
            <a:lvl6pPr>
              <a:defRPr sz="1015"/>
            </a:lvl6pPr>
            <a:lvl7pPr>
              <a:defRPr sz="1015"/>
            </a:lvl7pPr>
            <a:lvl8pPr>
              <a:defRPr sz="1015"/>
            </a:lvl8pPr>
            <a:lvl9pPr>
              <a:defRPr sz="101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7B3A-BA7E-3D46-B680-AA2FDE202DD7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1" y="1151335"/>
            <a:ext cx="3030141" cy="47982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1" y="1631156"/>
            <a:ext cx="3030141" cy="2963466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5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1" y="1151335"/>
            <a:ext cx="3031331" cy="47982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1" y="1631156"/>
            <a:ext cx="3031331" cy="2963466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5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0F618-ADD1-2C40-9E4B-2321D3967A04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694"/>
            <a:ext cx="6858002" cy="618295"/>
          </a:xfrm>
          <a:prstGeom prst="rect">
            <a:avLst/>
          </a:prstGeom>
          <a:gradFill>
            <a:gsLst>
              <a:gs pos="0">
                <a:srgbClr val="000044"/>
              </a:gs>
              <a:gs pos="0">
                <a:srgbClr val="000044"/>
              </a:gs>
              <a:gs pos="100000">
                <a:srgbClr val="C955BE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05306-C0AD-764D-B5DF-146C3B336276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73A8-AD88-A24F-A341-59AEF9C6E559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2" y="204787"/>
            <a:ext cx="2256235" cy="871538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8" y="204791"/>
            <a:ext cx="3833813" cy="4389835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2" y="1076328"/>
            <a:ext cx="2256235" cy="3518297"/>
          </a:xfrm>
        </p:spPr>
        <p:txBody>
          <a:bodyPr/>
          <a:lstStyle>
            <a:lvl1pPr marL="0" indent="0">
              <a:buNone/>
              <a:defRPr sz="790"/>
            </a:lvl1pPr>
            <a:lvl2pPr marL="257175" indent="0">
              <a:buNone/>
              <a:defRPr sz="675"/>
            </a:lvl2pPr>
            <a:lvl3pPr marL="514350" indent="0">
              <a:buNone/>
              <a:defRPr sz="565"/>
            </a:lvl3pPr>
            <a:lvl4pPr marL="771525" indent="0">
              <a:buNone/>
              <a:defRPr sz="505"/>
            </a:lvl4pPr>
            <a:lvl5pPr marL="1028700" indent="0">
              <a:buNone/>
              <a:defRPr sz="505"/>
            </a:lvl5pPr>
            <a:lvl6pPr marL="1285875" indent="0">
              <a:buNone/>
              <a:defRPr sz="505"/>
            </a:lvl6pPr>
            <a:lvl7pPr marL="1543050" indent="0">
              <a:buNone/>
              <a:defRPr sz="505"/>
            </a:lvl7pPr>
            <a:lvl8pPr marL="1800225" indent="0">
              <a:buNone/>
              <a:defRPr sz="505"/>
            </a:lvl8pPr>
            <a:lvl9pPr marL="2057400" indent="0">
              <a:buNone/>
              <a:defRPr sz="50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3764B-6370-9F40-9752-AEBEECA6C7EE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3600450"/>
            <a:ext cx="4114800" cy="425054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459581"/>
            <a:ext cx="4114800" cy="3086100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4025506"/>
            <a:ext cx="4114800" cy="603647"/>
          </a:xfrm>
        </p:spPr>
        <p:txBody>
          <a:bodyPr/>
          <a:lstStyle>
            <a:lvl1pPr marL="0" indent="0">
              <a:buNone/>
              <a:defRPr sz="790"/>
            </a:lvl1pPr>
            <a:lvl2pPr marL="257175" indent="0">
              <a:buNone/>
              <a:defRPr sz="675"/>
            </a:lvl2pPr>
            <a:lvl3pPr marL="514350" indent="0">
              <a:buNone/>
              <a:defRPr sz="565"/>
            </a:lvl3pPr>
            <a:lvl4pPr marL="771525" indent="0">
              <a:buNone/>
              <a:defRPr sz="505"/>
            </a:lvl4pPr>
            <a:lvl5pPr marL="1028700" indent="0">
              <a:buNone/>
              <a:defRPr sz="505"/>
            </a:lvl5pPr>
            <a:lvl6pPr marL="1285875" indent="0">
              <a:buNone/>
              <a:defRPr sz="505"/>
            </a:lvl6pPr>
            <a:lvl7pPr marL="1543050" indent="0">
              <a:buNone/>
              <a:defRPr sz="505"/>
            </a:lvl7pPr>
            <a:lvl8pPr marL="1800225" indent="0">
              <a:buNone/>
              <a:defRPr sz="505"/>
            </a:lvl8pPr>
            <a:lvl9pPr marL="2057400" indent="0">
              <a:buNone/>
              <a:defRPr sz="50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571A-32D9-0044-804C-4358CBD3ADCD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0608" y="105475"/>
            <a:ext cx="6254493" cy="4875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608" y="774963"/>
            <a:ext cx="6254493" cy="3819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986B6-C72F-4147-81AF-4629135334C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4AB98-1115-2D49-A18E-6B66BF9F60CB}" type="slidenum">
              <a:rPr lang="en-US" smtClean="0"/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 rot="10800000">
            <a:off x="0" y="5004310"/>
            <a:ext cx="6858000" cy="161125"/>
          </a:xfrm>
          <a:prstGeom prst="rect">
            <a:avLst/>
          </a:prstGeom>
          <a:gradFill>
            <a:gsLst>
              <a:gs pos="100000">
                <a:srgbClr val="CE57C1"/>
              </a:gs>
              <a:gs pos="27000">
                <a:srgbClr val="000044"/>
              </a:gs>
            </a:gsLst>
            <a:lin ang="135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/>
          </a:p>
        </p:txBody>
      </p:sp>
      <p:pic>
        <p:nvPicPr>
          <p:cNvPr id="8" name="Picture 7" descr="Shield-navy(rgb for online).pn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550" y="4514249"/>
            <a:ext cx="267104" cy="3333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257175" rtl="0" eaLnBrk="1" latinLnBrk="0" hangingPunct="1">
        <a:spcBef>
          <a:spcPct val="0"/>
        </a:spcBef>
        <a:buNone/>
        <a:defRPr sz="1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93040" indent="-193040" algn="l" defTabSz="257175" rtl="0" eaLnBrk="1" latinLnBrk="0" hangingPunct="1">
        <a:spcBef>
          <a:spcPct val="20000"/>
        </a:spcBef>
        <a:buFont typeface="Arial" panose="020B0604020202020204"/>
        <a:buChar char="•"/>
        <a:defRPr sz="1350" kern="1200">
          <a:solidFill>
            <a:srgbClr val="000044"/>
          </a:solidFill>
          <a:latin typeface="+mn-lt"/>
          <a:ea typeface="+mn-ea"/>
          <a:cs typeface="+mn-cs"/>
        </a:defRPr>
      </a:lvl1pPr>
      <a:lvl2pPr marL="417830" indent="-160655" algn="l" defTabSz="257175" rtl="0" eaLnBrk="1" latinLnBrk="0" hangingPunct="1">
        <a:spcBef>
          <a:spcPct val="20000"/>
        </a:spcBef>
        <a:buFont typeface="Arial" panose="020B0604020202020204"/>
        <a:buChar char="–"/>
        <a:defRPr sz="1125" kern="1200">
          <a:solidFill>
            <a:srgbClr val="000044"/>
          </a:solidFill>
          <a:latin typeface="+mn-lt"/>
          <a:ea typeface="+mn-ea"/>
          <a:cs typeface="+mn-cs"/>
        </a:defRPr>
      </a:lvl2pPr>
      <a:lvl3pPr marL="643255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015" kern="1200">
          <a:solidFill>
            <a:srgbClr val="000044"/>
          </a:solidFill>
          <a:latin typeface="+mn-lt"/>
          <a:ea typeface="+mn-ea"/>
          <a:cs typeface="+mn-cs"/>
        </a:defRPr>
      </a:lvl3pPr>
      <a:lvl4pPr marL="900430" indent="-128905" algn="l" defTabSz="257175" rtl="0" eaLnBrk="1" latinLnBrk="0" hangingPunct="1">
        <a:spcBef>
          <a:spcPct val="20000"/>
        </a:spcBef>
        <a:buFont typeface="Arial" panose="020B0604020202020204"/>
        <a:buChar char="–"/>
        <a:defRPr sz="900" kern="1200">
          <a:solidFill>
            <a:srgbClr val="000044"/>
          </a:solidFill>
          <a:latin typeface="+mn-lt"/>
          <a:ea typeface="+mn-ea"/>
          <a:cs typeface="+mn-cs"/>
        </a:defRPr>
      </a:lvl4pPr>
      <a:lvl5pPr marL="1157605" indent="-128905" algn="l" defTabSz="257175" rtl="0" eaLnBrk="1" latinLnBrk="0" hangingPunct="1">
        <a:spcBef>
          <a:spcPct val="20000"/>
        </a:spcBef>
        <a:buFont typeface="Arial" panose="020B0604020202020204"/>
        <a:buChar char="»"/>
        <a:defRPr sz="900" kern="1200">
          <a:solidFill>
            <a:srgbClr val="000044"/>
          </a:solidFill>
          <a:latin typeface="+mn-lt"/>
          <a:ea typeface="+mn-ea"/>
          <a:cs typeface="+mn-cs"/>
        </a:defRPr>
      </a:lvl5pPr>
      <a:lvl6pPr marL="1414780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955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9130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6305" indent="-128905" algn="l" defTabSz="257175" rtl="0" eaLnBrk="1" latinLnBrk="0" hangingPunct="1">
        <a:spcBef>
          <a:spcPct val="20000"/>
        </a:spcBef>
        <a:buFont typeface="Arial" panose="020B0604020202020204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tags" Target="../tags/tag1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png"/><Relationship Id="rId3" Type="http://schemas.openxmlformats.org/officeDocument/2006/relationships/tags" Target="../tags/tag2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3" Type="http://schemas.openxmlformats.org/officeDocument/2006/relationships/image" Target="../media/image12.png"/><Relationship Id="rId2" Type="http://schemas.openxmlformats.org/officeDocument/2006/relationships/tags" Target="../tags/tag3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273165" y="4767580"/>
            <a:ext cx="290830" cy="212090"/>
          </a:xfrm>
        </p:spPr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  <p:sp>
        <p:nvSpPr>
          <p:cNvPr id="9" name="文本框 8"/>
          <p:cNvSpPr txBox="1"/>
          <p:nvPr/>
        </p:nvSpPr>
        <p:spPr>
          <a:xfrm>
            <a:off x="126365" y="782320"/>
            <a:ext cx="3302635" cy="13214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400" dirty="0">
                <a:sym typeface="+mn-ea"/>
              </a:rPr>
              <a:t>Cavity </a:t>
            </a:r>
            <a:r>
              <a:rPr lang="en-US" altLang="zh-CN" sz="1400" dirty="0">
                <a:sym typeface="+mn-ea"/>
              </a:rPr>
              <a:t>design </a:t>
            </a:r>
            <a:endParaRPr lang="en-US" altLang="zh-CN" sz="1400" dirty="0"/>
          </a:p>
          <a:p>
            <a:r>
              <a:rPr lang="en-US" altLang="zh-CN" sz="1400" dirty="0">
                <a:sym typeface="+mn-ea"/>
              </a:rPr>
              <a:t>1.</a:t>
            </a:r>
            <a:r>
              <a:rPr lang="en-US" sz="1400" dirty="0"/>
              <a:t>The chips and batteries are placed as follows.</a:t>
            </a:r>
            <a:endParaRPr lang="en-US" sz="1400" dirty="0"/>
          </a:p>
          <a:p>
            <a:r>
              <a:rPr lang="en-US" altLang="zh-CN" sz="1400" dirty="0">
                <a:sym typeface="+mn-ea"/>
              </a:rPr>
              <a:t>2.Secure the arm with an aluminum rod.</a:t>
            </a:r>
            <a:endParaRPr lang="en-US" altLang="zh-CN" sz="1400" dirty="0">
              <a:sym typeface="+mn-ea"/>
            </a:endParaRPr>
          </a:p>
        </p:txBody>
      </p:sp>
      <p:pic>
        <p:nvPicPr>
          <p:cNvPr id="3" name="图片 2" descr="J[S{888HDT_`[V2ZS7CDTP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47745" y="1958340"/>
            <a:ext cx="3119755" cy="2850515"/>
          </a:xfrm>
          <a:prstGeom prst="rect">
            <a:avLst/>
          </a:prstGeom>
        </p:spPr>
      </p:pic>
      <p:pic>
        <p:nvPicPr>
          <p:cNvPr id="11" name="图片 10" descr="ITT)VJGU}7W4~U~B2W0SC$V"/>
          <p:cNvPicPr>
            <a:picLocks noChangeAspect="1"/>
          </p:cNvPicPr>
          <p:nvPr/>
        </p:nvPicPr>
        <p:blipFill>
          <a:blip r:embed="rId2"/>
          <a:srcRect t="14731" r="-603"/>
          <a:stretch>
            <a:fillRect/>
          </a:stretch>
        </p:blipFill>
        <p:spPr>
          <a:xfrm>
            <a:off x="260350" y="1958340"/>
            <a:ext cx="2286000" cy="2898775"/>
          </a:xfrm>
          <a:prstGeom prst="rect">
            <a:avLst/>
          </a:prstGeom>
        </p:spPr>
      </p:pic>
      <p:pic>
        <p:nvPicPr>
          <p:cNvPr id="14" name="图片 13" descr="I3K](P()9KS~$J9AVVQTH1S"/>
          <p:cNvPicPr>
            <a:picLocks noChangeAspect="1"/>
          </p:cNvPicPr>
          <p:nvPr/>
        </p:nvPicPr>
        <p:blipFill>
          <a:blip r:embed="rId3"/>
          <a:srcRect t="9712" r="8167"/>
          <a:stretch>
            <a:fillRect/>
          </a:stretch>
        </p:blipFill>
        <p:spPr>
          <a:xfrm>
            <a:off x="3428365" y="1160780"/>
            <a:ext cx="3239135" cy="7073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Piston jack buoyant device design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</p:txBody>
      </p:sp>
      <p:pic>
        <p:nvPicPr>
          <p:cNvPr id="4" name="图片 3" descr="637024ee9b8eb6efd51ba066a61907bc"/>
          <p:cNvPicPr>
            <a:picLocks noChangeAspect="1"/>
          </p:cNvPicPr>
          <p:nvPr/>
        </p:nvPicPr>
        <p:blipFill>
          <a:blip r:embed="rId1"/>
          <a:srcRect l="50167" t="25" r="25227" b="39185"/>
          <a:stretch>
            <a:fillRect/>
          </a:stretch>
        </p:blipFill>
        <p:spPr>
          <a:xfrm>
            <a:off x="3719195" y="1219835"/>
            <a:ext cx="1641475" cy="3046095"/>
          </a:xfrm>
          <a:prstGeom prst="rect">
            <a:avLst/>
          </a:prstGeom>
        </p:spPr>
      </p:pic>
      <p:pic>
        <p:nvPicPr>
          <p:cNvPr id="8" name="图片 7" descr="d3603eb01ff867682786a91c3c36793f"/>
          <p:cNvPicPr>
            <a:picLocks noChangeAspect="1"/>
          </p:cNvPicPr>
          <p:nvPr/>
        </p:nvPicPr>
        <p:blipFill>
          <a:blip r:embed="rId2"/>
          <a:srcRect l="19977" t="13049" r="33931" b="-481"/>
          <a:stretch>
            <a:fillRect/>
          </a:stretch>
        </p:blipFill>
        <p:spPr>
          <a:xfrm rot="16200000">
            <a:off x="1245235" y="1648460"/>
            <a:ext cx="1287780" cy="3257550"/>
          </a:xfrm>
          <a:prstGeom prst="rect">
            <a:avLst/>
          </a:prstGeom>
        </p:spPr>
      </p:pic>
      <p:pic>
        <p:nvPicPr>
          <p:cNvPr id="5" name="图片 4" descr="0d11e5a2b2bee99c9e356946ca1165a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60350" y="1219835"/>
            <a:ext cx="3448685" cy="12579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833" y="662568"/>
            <a:ext cx="6254493" cy="3819663"/>
          </a:xfrm>
        </p:spPr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Piston jack drive code design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</p:txBody>
      </p:sp>
      <p:pic>
        <p:nvPicPr>
          <p:cNvPr id="6" name="图片 5" descr="96d7f3f15aa29496e65b75306a4362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0660" y="1219835"/>
            <a:ext cx="3737610" cy="1988185"/>
          </a:xfrm>
          <a:prstGeom prst="rect">
            <a:avLst/>
          </a:prstGeom>
        </p:spPr>
      </p:pic>
      <p:pic>
        <p:nvPicPr>
          <p:cNvPr id="9" name="图片 8" descr="9GJW_MMVB1HYFNIOI868_B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" y="3208020"/>
            <a:ext cx="3419475" cy="1612900"/>
          </a:xfrm>
          <a:prstGeom prst="rect">
            <a:avLst/>
          </a:prstGeom>
        </p:spPr>
      </p:pic>
      <p:pic>
        <p:nvPicPr>
          <p:cNvPr id="10" name="图片 9" descr="[}UHFJ%AN023ZIW%0C6SK%H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16096" r="46291"/>
          <a:stretch>
            <a:fillRect/>
          </a:stretch>
        </p:blipFill>
        <p:spPr>
          <a:xfrm>
            <a:off x="3938270" y="1827530"/>
            <a:ext cx="1964690" cy="138049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49885" y="954405"/>
            <a:ext cx="5318125" cy="1221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Build the IMX6 board environment and control the jacks on the board</a:t>
            </a:r>
            <a:endParaRPr lang="zh-CN" altLang="en-US" sz="1400"/>
          </a:p>
        </p:txBody>
      </p:sp>
      <p:pic>
        <p:nvPicPr>
          <p:cNvPr id="4" name="图片 3" descr="0d11e5a2b2bee99c9e356946ca1165a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0770" y="3208020"/>
            <a:ext cx="2322830" cy="8470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Reduced water friction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2A2B2E"/>
                </a:solidFill>
                <a:effectLst/>
                <a:latin typeface="+mj-lt"/>
                <a:cs typeface="+mj-lt"/>
                <a:sym typeface="+mn-ea"/>
              </a:rPr>
              <a:t>    Testing Water Friction with SolidWorks Flow Simulation</a:t>
            </a:r>
            <a:endParaRPr lang="en-US" altLang="zh-CN" dirty="0">
              <a:solidFill>
                <a:srgbClr val="2A2B2E"/>
              </a:solidFill>
              <a:effectLst/>
              <a:latin typeface="+mj-lt"/>
              <a:cs typeface="+mj-lt"/>
              <a:sym typeface="+mn-ea"/>
            </a:endParaRPr>
          </a:p>
        </p:txBody>
      </p:sp>
      <p:pic>
        <p:nvPicPr>
          <p:cNvPr id="7" name="图片 6" descr="XW371@5I(FGU[F~~T{H3FS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9435" y="1567180"/>
            <a:ext cx="2562225" cy="1226185"/>
          </a:xfrm>
          <a:prstGeom prst="rect">
            <a:avLst/>
          </a:prstGeom>
        </p:spPr>
      </p:pic>
      <p:pic>
        <p:nvPicPr>
          <p:cNvPr id="8" name="图片 7" descr="LSQU]7_MNEAE1NO6_A1)A`A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59435" y="3173730"/>
            <a:ext cx="2896235" cy="1323340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559435" y="2793365"/>
            <a:ext cx="3921125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Simulate underwater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Cavity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273165" y="4767580"/>
            <a:ext cx="290830" cy="212090"/>
          </a:xfrm>
        </p:spPr>
        <p:txBody>
          <a:bodyPr/>
          <a:lstStyle/>
          <a:p>
            <a:fld id="{E784AB98-1115-2D49-A18E-6B66BF9F60CB}" type="slidenum">
              <a:rPr lang="en-US" smtClean="0"/>
            </a:fld>
            <a:endParaRPr lang="en-US"/>
          </a:p>
        </p:txBody>
      </p:sp>
      <p:sp>
        <p:nvSpPr>
          <p:cNvPr id="9" name="文本框 8"/>
          <p:cNvSpPr txBox="1"/>
          <p:nvPr/>
        </p:nvSpPr>
        <p:spPr>
          <a:xfrm>
            <a:off x="169545" y="782320"/>
            <a:ext cx="6436995" cy="4248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>
                <a:sym typeface="+mn-ea"/>
              </a:rPr>
              <a:t>N</a:t>
            </a:r>
            <a:r>
              <a:rPr b="1">
                <a:sym typeface="+mn-ea"/>
              </a:rPr>
              <a:t>ext steps:</a:t>
            </a:r>
            <a:endParaRPr b="1"/>
          </a:p>
          <a:p/>
          <a:p>
            <a:r>
              <a:rPr lang="en-US">
                <a:sym typeface="+mn-ea"/>
              </a:rPr>
              <a:t>1) </a:t>
            </a:r>
            <a:r>
              <a:rPr>
                <a:sym typeface="+mn-ea"/>
              </a:rPr>
              <a:t>Finish the </a:t>
            </a:r>
            <a:r>
              <a:rPr lang="en-US">
                <a:sym typeface="+mn-ea"/>
              </a:rPr>
              <a:t>c</a:t>
            </a:r>
            <a:r>
              <a:rPr lang="en-US" dirty="0">
                <a:sym typeface="+mn-ea"/>
              </a:rPr>
              <a:t>avity </a:t>
            </a:r>
            <a:r>
              <a:rPr>
                <a:sym typeface="+mn-ea"/>
              </a:rPr>
              <a:t>with all the fixings for the arms and the neck</a:t>
            </a:r>
            <a:endParaRPr>
              <a:sym typeface="+mn-ea"/>
            </a:endParaRPr>
          </a:p>
          <a:p>
            <a:r>
              <a:rPr lang="en-US">
                <a:sym typeface="+mn-ea"/>
              </a:rPr>
              <a:t>2) </a:t>
            </a:r>
            <a:r>
              <a:rPr>
                <a:sym typeface="+mn-ea"/>
              </a:rPr>
              <a:t>Fixation of chips and batteries to the inner cavity</a:t>
            </a:r>
            <a:endParaRPr>
              <a:sym typeface="+mn-ea"/>
            </a:endParaRPr>
          </a:p>
          <a:p>
            <a:r>
              <a:rPr lang="en-US">
                <a:sym typeface="+mn-ea"/>
              </a:rPr>
              <a:t>3) </a:t>
            </a:r>
            <a:r>
              <a:rPr>
                <a:sym typeface="+mn-ea"/>
              </a:rPr>
              <a:t>Complete all control codes for the piston airbag</a:t>
            </a:r>
            <a:endParaRPr>
              <a:sym typeface="+mn-ea"/>
            </a:endParaRPr>
          </a:p>
          <a:p>
            <a:r>
              <a:rPr lang="en-US">
                <a:sym typeface="+mn-ea"/>
              </a:rPr>
              <a:t>4) </a:t>
            </a:r>
            <a:r>
              <a:rPr>
                <a:sym typeface="+mn-ea"/>
              </a:rPr>
              <a:t>Completion of the waterproof design according to the needs of the cavity</a:t>
            </a:r>
            <a:endParaRPr>
              <a:sym typeface="+mn-ea"/>
            </a:endParaRPr>
          </a:p>
          <a:p>
            <a:r>
              <a:rPr lang="en-US">
                <a:sym typeface="+mn-ea"/>
              </a:rPr>
              <a:t>5) </a:t>
            </a:r>
            <a:r>
              <a:rPr>
                <a:sym typeface="+mn-ea"/>
              </a:rPr>
              <a:t>Simulation of pressure analysis and friction analysis of an cavity underwater</a:t>
            </a:r>
            <a:endParaRPr>
              <a:sym typeface="+mn-ea"/>
            </a:endParaRPr>
          </a:p>
          <a:p>
            <a:endParaRPr lang="en-US" altLang="zh-CN" dirty="0"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COMMONDATA" val="eyJoZGlkIjoiYTc1NjE1ZGY5NzcyY2RiYWMxOTk5YTQ1ZDE1ZWNlNmYifQ=="/>
</p:tagLst>
</file>

<file path=ppt/theme/theme1.xml><?xml version="1.0" encoding="utf-8"?>
<a:theme xmlns:a="http://schemas.openxmlformats.org/drawingml/2006/main" name="Default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item1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2.xml>��< ? x m l   v e r s i o n = " 1 . 0 " ? > < c t : c o n t e n t T y p e S c h e m a   c t : _ = " "   m a : _ = " "   m a : c o n t e n t T y p e N a m e = " D o c u m e n t "   m a : c o n t e n t T y p e I D = " 0 x 0 1 0 1 0 0 0 C 9 2 E 3 9 5 E 8 E 0 8 5 4 2 B E 8 4 3 9 7 F D F C 4 7 3 9 E "   m a : c o n t e n t T y p e V e r s i o n = " "   m a : c o n t e n t T y p e D e s c r i p t i o n = " C r e a t e   a   n e w   d o c u m e n t . "   m a : c o n t e n t T y p e S c o p e = " "   m a : v e r s i o n I D = " a 6 c 3 2 c 4 2 d 6 b 9 b 0 5 4 c e 4 9 6 0 6 a 6 e a 2 9 a 9 6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7 5 0 3 d b 7 f 5 5 5 7 d 4 8 1 f d a 4 8 0 1 0 9 d 4 d e 2 e f "   n s 2 : _ = " "   n s 3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2 = " $ L i s t I d : S h a r e d   D o c u m e n t s ; "   x m l n s : n s 3 = " e 8 3 3 1 2 6 2 - d e 2 5 - 4 3 6 d - 8 f 0 5 - 1 5 4 a 0 7 1 b b e 3 b " >  
 < x s d : i m p o r t   n a m e s p a c e = " $ L i s t I d : S h a r e d   D o c u m e n t s ; " / >  
 < x s d : i m p o r t   n a m e s p a c e = " e 8 3 3 1 2 6 2 - d e 2 5 - 4 3 6 d - 8 f 0 5 - 1 5 4 a 0 7 1 b b e 3 b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h c 6 d 7 e c a 6 5 f 9 4 7 8 a b a d 7 d 0 3 f 5 c f 6 4 e 0 f "   m i n O c c u r s = " 0 " / >  
 < x s d : e l e m e n t   r e f = " n s 3 : T a x C a t c h A l l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$ L i s t I d : S h a r e d   D o c u m e n t s ;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h c 6 d 7 e c a 6 5 f 9 4 7 8 a b a d 7 d 0 3 f 5 c f 6 4 e 0 f "   m a : i n d e x = " 9 "   n i l l a b l e = " t r u e "   m a : t a x o n o m y = " t r u e "   m a : i n t e r n a l N a m e = " h c 6 d 7 e c a 6 5 f 9 4 7 8 a b a d 7 d 0 3 f 5 c f 6 4 e 0 f "   m a : t a x o n o m y F i e l d N a m e = " C a t e g o r y "   m a : d i s p l a y N a m e = " C a t e g o r y "   m a : d e f a u l t = " "   m a : f i e l d I d = " { 1 c 6 d 7 e c a - 6 5 f 9 - 4 7 8 a - b a d 7 - d 0 3 f 5 c f 6 4 e 0 f } "   m a : s s p I d = " 4 1 5 e e 7 4 b - 2 6 0 2 - 4 e 7 a - 8 f d c - 0 d 7 6 d 9 d f 1 6 f 1 "   m a : t e r m S e t I d = " c 9 e 3 8 b e b - e 6 0 a - 4 6 e c - a 1 a 3 - d 1 1 9 e 6 b 2 5 3 8 e "   m a : a n c h o r I d = " 0 0 0 0 0 0 0 0 - 0 0 0 0 - 0 0 0 0 - 0 0 0 0 - 0 0 0 0 0 0 0 0 0 0 0 0 "   m a : o p e n = " f a l s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/ x s d : s c h e m a >  
 < x s d : s c h e m a   t a r g e t N a m e s p a c e = " e 8 3 3 1 2 6 2 - d e 2 5 - 4 3 6 d - 8 f 0 5 - 1 5 4 a 0 7 1 b b e 3 b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T a x C a t c h A l l "   m a : i n d e x = " 1 0 "   n i l l a b l e = " t r u e "   m a : d i s p l a y N a m e = " T a x o n o m y   C a t c h   A l l   C o l u m n "   m a : h i d d e n = " t r u e "   m a : l i s t = " { 1 B 2 5 C 4 D A - 9 5 C 3 - 4 6 C 8 - 9 C 4 7 - A 3 7 5 1 0 7 0 0 F C 4 } "   m a : i n t e r n a l N a m e = " T a x C a t c h A l l "   m a : s h o w F i e l d = " C a t c h A l l D a t a "   m a : w e b = " { 9 4 c 9 b 1 2 9 - 8 f 0 b - 4 e f d - a 3 a 7 - 0 f 5 5 2 c 1 7 9 1 9 9 }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0 "   m a : d i s p l a y N a m e = " C o n t e n t   T y p e " / >  
 < x s d : e l e m e n t   r e f = " d c : t i t l e "   m i n O c c u r s = " 0 "   m a x O c c u r s = " 1 "   m a : i n d e x = " 4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3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h c 6 d 7 e c a 6 5 f 9 4 7 8 a b a d 7 d 0 3 f 5 c f 6 4 e 0 f   x m l n s = " $ L i s t I d : S h a r e d   D o c u m e n t s ; " > < T e r m s   x m l n s = " h t t p : / / s c h e m a s . m i c r o s o f t . c o m / o f f i c e / i n f o p a t h / 2 0 0 7 / P a r t n e r C o n t r o l s " > < / T e r m s > < / h c 6 d 7 e c a 6 5 f 9 4 7 8 a b a d 7 d 0 3 f 5 c f 6 4 e 0 f > < T a x C a t c h A l l   x m l n s = " e 8 3 3 1 2 6 2 - d e 2 5 - 4 3 6 d - 8 f 0 5 - 1 5 4 a 0 7 1 b b e 3 b " / > < / d o c u m e n t M a n a g e m e n t > < / p : p r o p e r t i e s > 
</file>

<file path=customXml/itemProps5.xml><?xml version="1.0" encoding="utf-8"?>
<ds:datastoreItem xmlns:ds="http://schemas.openxmlformats.org/officeDocument/2006/customXml" ds:itemID="{1DCF8A76-1436-47FC-9370-1D27FEBE2EE6}">
  <ds:schemaRefs/>
</ds:datastoreItem>
</file>

<file path=customXml/itemProps6.xml><?xml version="1.0" encoding="utf-8"?>
<ds:datastoreItem xmlns:ds="http://schemas.openxmlformats.org/officeDocument/2006/customXml" ds:itemID="{63C8E77D-B8E2-43BF-A607-672D88FF0D62}">
  <ds:schemaRefs/>
</ds:datastoreItem>
</file>

<file path=customXml/itemProps7.xml><?xml version="1.0" encoding="utf-8"?>
<ds:datastoreItem xmlns:ds="http://schemas.openxmlformats.org/officeDocument/2006/customXml" ds:itemID="{64E0F55A-5ACE-4E81-A452-A8FF73E0354A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 new</Template>
  <TotalTime>0</TotalTime>
  <Words>703</Words>
  <Application>WPS 演示</Application>
  <PresentationFormat>Custom</PresentationFormat>
  <Paragraphs>38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Arial</vt:lpstr>
      <vt:lpstr>宋体</vt:lpstr>
      <vt:lpstr>Wingdings</vt:lpstr>
      <vt:lpstr>Arial</vt:lpstr>
      <vt:lpstr>Calibri</vt:lpstr>
      <vt:lpstr>微软雅黑</vt:lpstr>
      <vt:lpstr>Arial Unicode MS</vt:lpstr>
      <vt:lpstr>Arial Unicode</vt:lpstr>
      <vt:lpstr>Default Theme</vt:lpstr>
      <vt:lpstr>Cavity </vt:lpstr>
      <vt:lpstr>Cavity </vt:lpstr>
      <vt:lpstr>Cavity </vt:lpstr>
      <vt:lpstr>Cavity </vt:lpstr>
      <vt:lpstr>Cavity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Energy-efficient motion control of a turtle-like biomimetic amphibious robot</dc:title>
  <dc:creator>SZE HONG TEH</dc:creator>
  <cp:lastModifiedBy>文档存本地丢失不负责</cp:lastModifiedBy>
  <cp:revision>56</cp:revision>
  <dcterms:created xsi:type="dcterms:W3CDTF">2021-09-03T15:41:00Z</dcterms:created>
  <dcterms:modified xsi:type="dcterms:W3CDTF">2023-08-09T13:56:16Z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34601E32D2954CE99C66C1EE0928DB24_13</vt:lpwstr>
  </property>
  <property fmtid="{D5CDD505-2E9C-101B-9397-08002B2CF9AE}" pid="3" name="KSOProductBuildVer">
    <vt:lpwstr>2052-12.1.0.15120</vt:lpwstr>
  </property>
</Properties>
</file>

<file path=docProps/thumbnail.jpeg>
</file>